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5" r:id="rId10"/>
    <p:sldId id="264" r:id="rId11"/>
    <p:sldId id="266" r:id="rId12"/>
    <p:sldId id="268" r:id="rId13"/>
    <p:sldId id="267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20"/>
      <p:bold r:id="rId21"/>
      <p:italic r:id="rId22"/>
      <p:boldItalic r:id="rId23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/>
      <a:tcStyle>
        <a:tcBdr/>
        <a:fill>
          <a:solidFill>
            <a:srgbClr val="FCE9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51"/>
    <p:restoredTop sz="94681"/>
  </p:normalViewPr>
  <p:slideViewPr>
    <p:cSldViewPr snapToGrid="0">
      <p:cViewPr varScale="1">
        <p:scale>
          <a:sx n="100" d="100"/>
          <a:sy n="100" d="100"/>
        </p:scale>
        <p:origin x="58" y="-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_AND_BODY">
    <p:bg>
      <p:bgPr>
        <a:gradFill flip="none" rotWithShape="1">
          <a:gsLst>
            <a:gs pos="0">
              <a:srgbClr val="F67F00"/>
            </a:gs>
            <a:gs pos="100000">
              <a:srgbClr val="FFAE3B"/>
            </a:gs>
          </a:gsLst>
          <a:lin ang="7465411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onch.png" descr="bonc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31" y="1118462"/>
            <a:ext cx="11921640" cy="4445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48925" y="118499"/>
            <a:ext cx="5631301" cy="130740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200" b="0">
                <a:solidFill>
                  <a:srgbClr val="FFFFFF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13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448922" y="1840706"/>
            <a:ext cx="7810501" cy="4464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700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7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27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27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700">
                <a:solidFill>
                  <a:srgbClr val="FFFFFF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14" name="Google Shape;15;p2" descr="Google Shape;15;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970" y="359811"/>
            <a:ext cx="1637379" cy="421928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8709410" y="4822030"/>
            <a:ext cx="206140" cy="18588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6" name="white.png" descr="whit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1352" y="225568"/>
            <a:ext cx="690415" cy="6904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8;p1" descr="Google Shape;8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362" y="359809"/>
            <a:ext cx="1635793" cy="421523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42928" y="337700"/>
            <a:ext cx="6256200" cy="4407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2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8704211" y="4816580"/>
            <a:ext cx="206140" cy="18588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6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439845" y="1066279"/>
            <a:ext cx="8264401" cy="375030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311150">
              <a:buClr>
                <a:srgbClr val="4D4E4F"/>
              </a:buClr>
              <a:buSzPts val="1800"/>
              <a:buFont typeface="Arial"/>
              <a:buChar char="●"/>
            </a:lvl1pPr>
            <a:lvl2pPr marL="914400" indent="-311150">
              <a:buClr>
                <a:srgbClr val="4D4E4F"/>
              </a:buClr>
              <a:buSzPts val="1800"/>
              <a:buFont typeface="Arial"/>
              <a:buChar char="○"/>
            </a:lvl2pPr>
            <a:lvl3pPr marL="1371600" indent="-311150">
              <a:buClr>
                <a:srgbClr val="4D4E4F"/>
              </a:buClr>
              <a:buSzPts val="1800"/>
              <a:buFont typeface="Arial"/>
              <a:buChar char="■"/>
            </a:lvl3pPr>
            <a:lvl4pPr marL="1828800" indent="-311150">
              <a:buClr>
                <a:srgbClr val="4D4E4F"/>
              </a:buClr>
              <a:buSzPts val="1800"/>
              <a:buFont typeface="Arial"/>
              <a:buChar char="●"/>
            </a:lvl4pPr>
            <a:lvl5pPr marL="2286000" indent="-311150">
              <a:buClr>
                <a:srgbClr val="4D4E4F"/>
              </a:buClr>
              <a:buSzPts val="1800"/>
              <a:buFont typeface="Arial"/>
              <a:buChar char="○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27" name="bonch.png" descr="bonch.png"/>
          <p:cNvPicPr>
            <a:picLocks noChangeAspect="1"/>
          </p:cNvPicPr>
          <p:nvPr/>
        </p:nvPicPr>
        <p:blipFill>
          <a:blip r:embed="rId3"/>
          <a:srcRect l="29" r="29"/>
          <a:stretch>
            <a:fillRect/>
          </a:stretch>
        </p:blipFill>
        <p:spPr>
          <a:xfrm>
            <a:off x="339531" y="1118462"/>
            <a:ext cx="11921640" cy="444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color.png" descr="colo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1352" y="225568"/>
            <a:ext cx="690415" cy="6904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4363628" y="4321967"/>
            <a:ext cx="206140" cy="185881"/>
          </a:xfrm>
          <a:prstGeom prst="rect">
            <a:avLst/>
          </a:prstGeom>
          <a:ln w="12700">
            <a:miter lim="400000"/>
          </a:ln>
        </p:spPr>
        <p:txBody>
          <a:bodyPr wrap="none" lIns="19025" tIns="19025" rIns="19025" bIns="19025">
            <a:spAutoFit/>
          </a:bodyPr>
          <a:lstStyle>
            <a:lvl1pPr algn="r">
              <a:defRPr sz="1100">
                <a:solidFill>
                  <a:srgbClr val="4D4E4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25" tIns="19025" rIns="19025" bIns="19025"/>
          <a:lstStyle/>
          <a:p>
            <a:r>
              <a:t>Текст заголовка</a:t>
            </a:r>
          </a:p>
        </p:txBody>
      </p:sp>
      <p:sp>
        <p:nvSpPr>
          <p:cNvPr id="4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25" tIns="19025" rIns="19025" bIns="19025"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94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94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94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94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94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94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94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94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94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228600" marR="0" indent="0" algn="l" defTabSz="914400" rtl="0" latinLnBrk="0">
        <a:lnSpc>
          <a:spcPct val="150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4D4E4F"/>
          </a:solidFill>
          <a:uFillTx/>
          <a:latin typeface="+mn-lt"/>
          <a:ea typeface="+mn-ea"/>
          <a:cs typeface="+mn-cs"/>
          <a:sym typeface="Arial"/>
        </a:defRPr>
      </a:lvl1pPr>
      <a:lvl2pPr marL="228600" marR="0" indent="457200" algn="l" defTabSz="914400" rtl="0" latinLnBrk="0">
        <a:lnSpc>
          <a:spcPct val="150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4D4E4F"/>
          </a:solidFill>
          <a:uFillTx/>
          <a:latin typeface="+mn-lt"/>
          <a:ea typeface="+mn-ea"/>
          <a:cs typeface="+mn-cs"/>
          <a:sym typeface="Arial"/>
        </a:defRPr>
      </a:lvl2pPr>
      <a:lvl3pPr marL="228600" marR="0" indent="914400" algn="l" defTabSz="914400" rtl="0" latinLnBrk="0">
        <a:lnSpc>
          <a:spcPct val="150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4D4E4F"/>
          </a:solidFill>
          <a:uFillTx/>
          <a:latin typeface="+mn-lt"/>
          <a:ea typeface="+mn-ea"/>
          <a:cs typeface="+mn-cs"/>
          <a:sym typeface="Arial"/>
        </a:defRPr>
      </a:lvl3pPr>
      <a:lvl4pPr marL="228600" marR="0" indent="1371600" algn="l" defTabSz="914400" rtl="0" latinLnBrk="0">
        <a:lnSpc>
          <a:spcPct val="150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4D4E4F"/>
          </a:solidFill>
          <a:uFillTx/>
          <a:latin typeface="+mn-lt"/>
          <a:ea typeface="+mn-ea"/>
          <a:cs typeface="+mn-cs"/>
          <a:sym typeface="Arial"/>
        </a:defRPr>
      </a:lvl4pPr>
      <a:lvl5pPr marL="228600" marR="0" indent="1828800" algn="l" defTabSz="914400" rtl="0" latinLnBrk="0">
        <a:lnSpc>
          <a:spcPct val="150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4D4E4F"/>
          </a:solidFill>
          <a:uFillTx/>
          <a:latin typeface="+mn-lt"/>
          <a:ea typeface="+mn-ea"/>
          <a:cs typeface="+mn-cs"/>
          <a:sym typeface="Arial"/>
        </a:defRPr>
      </a:lvl5pPr>
      <a:lvl6pPr marL="228600" marR="0" indent="2286000" algn="l" defTabSz="914400" rtl="0" latinLnBrk="0">
        <a:lnSpc>
          <a:spcPct val="150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4D4E4F"/>
          </a:solidFill>
          <a:uFillTx/>
          <a:latin typeface="+mn-lt"/>
          <a:ea typeface="+mn-ea"/>
          <a:cs typeface="+mn-cs"/>
          <a:sym typeface="Arial"/>
        </a:defRPr>
      </a:lvl6pPr>
      <a:lvl7pPr marL="228600" marR="0" indent="2743200" algn="l" defTabSz="914400" rtl="0" latinLnBrk="0">
        <a:lnSpc>
          <a:spcPct val="150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4D4E4F"/>
          </a:solidFill>
          <a:uFillTx/>
          <a:latin typeface="+mn-lt"/>
          <a:ea typeface="+mn-ea"/>
          <a:cs typeface="+mn-cs"/>
          <a:sym typeface="Arial"/>
        </a:defRPr>
      </a:lvl7pPr>
      <a:lvl8pPr marL="228600" marR="0" indent="3200400" algn="l" defTabSz="914400" rtl="0" latinLnBrk="0">
        <a:lnSpc>
          <a:spcPct val="150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4D4E4F"/>
          </a:solidFill>
          <a:uFillTx/>
          <a:latin typeface="+mn-lt"/>
          <a:ea typeface="+mn-ea"/>
          <a:cs typeface="+mn-cs"/>
          <a:sym typeface="Arial"/>
        </a:defRPr>
      </a:lvl8pPr>
      <a:lvl9pPr marL="228600" marR="0" indent="3657600" algn="l" defTabSz="914400" rtl="0" latinLnBrk="0">
        <a:lnSpc>
          <a:spcPct val="150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4D4E4F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27;p5"/>
          <p:cNvSpPr txBox="1">
            <a:spLocks noGrp="1"/>
          </p:cNvSpPr>
          <p:nvPr>
            <p:ph type="ctrTitle"/>
          </p:nvPr>
        </p:nvSpPr>
        <p:spPr>
          <a:xfrm>
            <a:off x="448924" y="118498"/>
            <a:ext cx="5631302" cy="2940707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4000" b="1"/>
            </a:lvl1pPr>
          </a:lstStyle>
          <a:p>
            <a:r>
              <a:rPr lang="ru-RU" dirty="0">
                <a:latin typeface="Fira Sans" panose="020B0503050000020004" pitchFamily="34" charset="0"/>
              </a:rPr>
              <a:t>РАСЧЁТ И ПОСТРОЕНИЕ КАБЕЛЬНЫХ СЕТЕЙ</a:t>
            </a:r>
            <a:br>
              <a:rPr lang="ru-RU" dirty="0">
                <a:latin typeface="Fira Sans" panose="020B0503050000020004" pitchFamily="34" charset="0"/>
              </a:rPr>
            </a:br>
            <a:r>
              <a:rPr lang="ru-RU" dirty="0">
                <a:latin typeface="Fira Sans" panose="020B0503050000020004" pitchFamily="34" charset="0"/>
              </a:rPr>
              <a:t>ТЕЛЕВИЗИОННОГО ВЕЩАНИЯ ДЛЯ</a:t>
            </a:r>
            <a:br>
              <a:rPr lang="ru-RU" dirty="0">
                <a:latin typeface="Fira Sans" panose="020B0503050000020004" pitchFamily="34" charset="0"/>
              </a:rPr>
            </a:br>
            <a:r>
              <a:rPr lang="ru-RU" dirty="0">
                <a:latin typeface="Fira Sans" panose="020B0503050000020004" pitchFamily="34" charset="0"/>
              </a:rPr>
              <a:t>МНОГОЭТАЖНЫХ ЗДАНИЙ</a:t>
            </a:r>
            <a:endParaRPr dirty="0">
              <a:latin typeface="Fira Sans" panose="020B0503050000020004" pitchFamily="34" charset="0"/>
            </a:endParaRPr>
          </a:p>
        </p:txBody>
      </p:sp>
      <p:sp>
        <p:nvSpPr>
          <p:cNvPr id="45" name="Google Shape;28;p5"/>
          <p:cNvSpPr txBox="1">
            <a:spLocks noGrp="1"/>
          </p:cNvSpPr>
          <p:nvPr>
            <p:ph type="subTitle" sz="quarter" idx="1"/>
          </p:nvPr>
        </p:nvSpPr>
        <p:spPr>
          <a:xfrm>
            <a:off x="448924" y="3198859"/>
            <a:ext cx="7810501" cy="446400"/>
          </a:xfrm>
          <a:prstGeom prst="rect">
            <a:avLst/>
          </a:prstGeom>
        </p:spPr>
        <p:txBody>
          <a:bodyPr/>
          <a:lstStyle>
            <a:lvl1pPr marL="0">
              <a:defRPr sz="2200"/>
            </a:lvl1pPr>
          </a:lstStyle>
          <a:p>
            <a:r>
              <a:rPr lang="ru-RU" dirty="0">
                <a:latin typeface="Fira Sans" panose="020B0503050000020004" pitchFamily="34" charset="0"/>
              </a:rPr>
              <a:t>Балан Кирилл</a:t>
            </a:r>
            <a:endParaRPr dirty="0">
              <a:latin typeface="Fira Sans" panose="020B0503050000020004" pitchFamily="34" charset="0"/>
            </a:endParaRPr>
          </a:p>
        </p:txBody>
      </p:sp>
      <p:sp>
        <p:nvSpPr>
          <p:cNvPr id="46" name="Google Shape;29;p5"/>
          <p:cNvSpPr txBox="1">
            <a:spLocks noGrp="1"/>
          </p:cNvSpPr>
          <p:nvPr>
            <p:ph type="sldNum" sz="quarter" idx="2"/>
          </p:nvPr>
        </p:nvSpPr>
        <p:spPr>
          <a:xfrm>
            <a:off x="8816214" y="4822030"/>
            <a:ext cx="99336" cy="20769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Fira Sans" panose="020B0503050000020004" pitchFamily="34" charset="0"/>
              </a:rPr>
              <a:t>1</a:t>
            </a:fld>
            <a:endParaRPr dirty="0">
              <a:latin typeface="Fira Sans" panose="020B0503050000020004" pitchFamily="34" charset="0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E48467-CC84-3E82-194D-8B1258F23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>
                <a:latin typeface="Fira Sans" panose="020B0503050000020004" pitchFamily="34" charset="0"/>
              </a:rPr>
              <a:t>Определение частотного плана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A9E9E3B-44BE-D86E-8DAF-D1FF8F2DA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13020" y="967219"/>
            <a:ext cx="3591226" cy="3750302"/>
          </a:xfrm>
        </p:spPr>
        <p:txBody>
          <a:bodyPr anchor="ctr">
            <a:normAutofit/>
          </a:bodyPr>
          <a:lstStyle/>
          <a:p>
            <a:pPr marL="146050" indent="0" algn="ctr">
              <a:buNone/>
            </a:pPr>
            <a:r>
              <a:rPr lang="ru-RU" sz="2400" b="1" dirty="0">
                <a:latin typeface="Fira Sans" panose="020B0503050000020004" pitchFamily="34" charset="0"/>
              </a:rPr>
              <a:t>Частотный план для аналогового вещания.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38576BD-557F-7D1B-FC0E-A1854952E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54" y="1992159"/>
            <a:ext cx="4773649" cy="189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64061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761F32-65A0-D60C-FCD2-6547118B9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Fira Sans" panose="020B0503050000020004" pitchFamily="34" charset="0"/>
              </a:rPr>
              <a:t>Подбор оборудования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60AADEE-1BDE-028C-9AB8-CFAD1D226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75860" y="1066279"/>
            <a:ext cx="3728386" cy="3750302"/>
          </a:xfrm>
        </p:spPr>
        <p:txBody>
          <a:bodyPr anchor="ctr">
            <a:normAutofit lnSpcReduction="10000"/>
          </a:bodyPr>
          <a:lstStyle/>
          <a:p>
            <a:pPr marL="146050" indent="0" algn="ctr">
              <a:buNone/>
            </a:pPr>
            <a:r>
              <a:rPr lang="ru-RU" sz="2400" b="1" dirty="0">
                <a:latin typeface="Fira Sans" panose="020B0503050000020004" pitchFamily="34" charset="0"/>
              </a:rPr>
              <a:t>Для реализации проекта были подобраны ГС </a:t>
            </a:r>
            <a:r>
              <a:rPr lang="en-US" sz="2400" b="1" dirty="0">
                <a:latin typeface="Fira Sans" panose="020B0503050000020004" pitchFamily="34" charset="0"/>
              </a:rPr>
              <a:t>DCP-3000MF PBI (2*</a:t>
            </a:r>
            <a:r>
              <a:rPr lang="ru-RU" sz="2400" b="1" dirty="0">
                <a:latin typeface="Fira Sans" panose="020B0503050000020004" pitchFamily="34" charset="0"/>
              </a:rPr>
              <a:t>БП)</a:t>
            </a:r>
            <a:r>
              <a:rPr lang="en-US" sz="2400" b="1" dirty="0">
                <a:latin typeface="Fira Sans" panose="020B0503050000020004" pitchFamily="34" charset="0"/>
              </a:rPr>
              <a:t>, </a:t>
            </a:r>
            <a:r>
              <a:rPr lang="ru-RU" sz="2400" b="1" dirty="0">
                <a:latin typeface="Fira Sans" panose="020B0503050000020004" pitchFamily="34" charset="0"/>
              </a:rPr>
              <a:t>приемники </a:t>
            </a:r>
            <a:r>
              <a:rPr lang="ru-RU" sz="2400" b="1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DVB-</a:t>
            </a:r>
            <a:r>
              <a:rPr lang="en-US" sz="2400" b="1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S/S</a:t>
            </a:r>
            <a:r>
              <a:rPr lang="ru-RU" sz="2400" b="1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2</a:t>
            </a:r>
            <a:r>
              <a:rPr lang="en-US" sz="2400" b="1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, </a:t>
            </a:r>
            <a:r>
              <a:rPr lang="ru-RU" sz="2400" b="1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DVB-T2</a:t>
            </a:r>
            <a:r>
              <a:rPr lang="en-US" sz="2400" b="1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, </a:t>
            </a:r>
            <a:r>
              <a:rPr lang="ru-RU" sz="2400" b="1" dirty="0">
                <a:effectLst/>
                <a:latin typeface="Fira Sans" panose="020B0503050000020004" pitchFamily="34" charset="0"/>
                <a:ea typeface="Calibri" panose="020F0502020204030204" pitchFamily="34" charset="0"/>
              </a:rPr>
              <a:t>модулятор DVB-С.</a:t>
            </a:r>
            <a:endParaRPr lang="ru-RU" sz="2400" b="1" dirty="0">
              <a:latin typeface="Fira Sans" panose="020B05030500000200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BA5E87-1C49-62DA-7BB9-2F05FBC95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0" y="1064248"/>
            <a:ext cx="4496560" cy="132852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CCF88D9-DC96-7EF4-244D-6E1591EEF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28" y="2312513"/>
            <a:ext cx="3467584" cy="87642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F83E516-D41B-3F30-433D-3E0828E91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25" y="3028915"/>
            <a:ext cx="3423587" cy="78095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4FA8332-A6E2-252E-B7A1-1A7A123BD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846" y="3809872"/>
            <a:ext cx="3301666" cy="75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2792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18127-F77D-A1FC-1A37-5784D6468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B902AD-5716-5B1E-018A-68846DEBA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Fira Sans" panose="020B0503050000020004" pitchFamily="34" charset="0"/>
              </a:rPr>
              <a:t>Подбор оборудования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226439-BDA6-C0D0-7CA0-F3EE3357B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80660" y="1066279"/>
            <a:ext cx="3423586" cy="3750302"/>
          </a:xfrm>
        </p:spPr>
        <p:txBody>
          <a:bodyPr anchor="ctr">
            <a:normAutofit/>
          </a:bodyPr>
          <a:lstStyle/>
          <a:p>
            <a:pPr marL="146050" indent="0" algn="ctr">
              <a:buNone/>
            </a:pPr>
            <a:r>
              <a:rPr lang="ru-RU" sz="2400" b="1" dirty="0">
                <a:latin typeface="Fira Sans" panose="020B0503050000020004" pitchFamily="34" charset="0"/>
              </a:rPr>
              <a:t>Также были подобраны необходимые делители, </a:t>
            </a:r>
            <a:r>
              <a:rPr lang="ru-RU" sz="2400" b="1" dirty="0" err="1">
                <a:latin typeface="Fira Sans" panose="020B0503050000020004" pitchFamily="34" charset="0"/>
              </a:rPr>
              <a:t>ответвители</a:t>
            </a:r>
            <a:r>
              <a:rPr lang="ru-RU" sz="2400" b="1" dirty="0">
                <a:latin typeface="Fira Sans" panose="020B0503050000020004" pitchFamily="34" charset="0"/>
              </a:rPr>
              <a:t>, кабели и усилитель.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0A32855-899C-8383-F8D8-548EC35A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54" y="778400"/>
            <a:ext cx="2346112" cy="156094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8F8F07E-C8E0-AF2B-BAB6-DA01E40EA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67" y="2674621"/>
            <a:ext cx="2020185" cy="166995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2C2652B-4470-0048-754B-CF7E31817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566" y="775849"/>
            <a:ext cx="2207161" cy="156094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B094CED-0B2A-D607-B6BF-2D28AFA24B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8599" y="2384730"/>
            <a:ext cx="2332061" cy="195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881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24C33E-ADFD-F19B-8FD3-825D5B4BF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latin typeface="Fira Sans" panose="020B0503050000020004" pitchFamily="34" charset="0"/>
              </a:rPr>
              <a:t>Структурная схема </a:t>
            </a:r>
            <a:br>
              <a:rPr lang="ru-RU" dirty="0">
                <a:latin typeface="Fira Sans" panose="020B0503050000020004" pitchFamily="34" charset="0"/>
              </a:rPr>
            </a:br>
            <a:r>
              <a:rPr lang="ru-RU" dirty="0">
                <a:latin typeface="Fira Sans" panose="020B0503050000020004" pitchFamily="34" charset="0"/>
              </a:rPr>
              <a:t>подключения домов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577106E-AEEF-7122-009B-72CE308EE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40894" y="1066279"/>
            <a:ext cx="3463352" cy="3750302"/>
          </a:xfrm>
        </p:spPr>
        <p:txBody>
          <a:bodyPr anchor="ctr">
            <a:normAutofit/>
          </a:bodyPr>
          <a:lstStyle/>
          <a:p>
            <a:pPr marL="146050" indent="0" algn="ctr">
              <a:buNone/>
            </a:pPr>
            <a:r>
              <a:rPr lang="ru-RU" sz="2400" b="1" dirty="0">
                <a:latin typeface="Fira Sans" panose="020B0503050000020004" pitchFamily="34" charset="0"/>
              </a:rPr>
              <a:t>Для данного варианта была выбрана структурная схема подключения – звезда.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7B9232-3B86-3D2F-6C5E-6BC499DAF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54" y="1066279"/>
            <a:ext cx="480114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17531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B544EF-99B9-E053-11B1-02EEEAB49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Fira Sans" panose="020B0503050000020004" pitchFamily="34" charset="0"/>
              </a:rPr>
              <a:t>Теоретические расчеты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1CA98E8-488D-2BE8-9A16-8198E8F1D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9240" y="977965"/>
            <a:ext cx="3355006" cy="3750302"/>
          </a:xfrm>
        </p:spPr>
        <p:txBody>
          <a:bodyPr anchor="ctr">
            <a:normAutofit/>
          </a:bodyPr>
          <a:lstStyle/>
          <a:p>
            <a:pPr marL="146050" indent="0" algn="ctr">
              <a:buNone/>
            </a:pPr>
            <a:r>
              <a:rPr lang="ru-RU" sz="2400" b="1" dirty="0">
                <a:latin typeface="Fira Sans" panose="020B0503050000020004" pitchFamily="34" charset="0"/>
              </a:rPr>
              <a:t>Произведем теоретический расчет. На слайде приведен теоретический расчет для дома 12</a:t>
            </a:r>
            <a:r>
              <a:rPr lang="en-US" sz="2400" b="1" dirty="0">
                <a:latin typeface="Fira Sans" panose="020B0503050000020004" pitchFamily="34" charset="0"/>
              </a:rPr>
              <a:t>/2</a:t>
            </a:r>
            <a:r>
              <a:rPr lang="ru-RU" sz="2400" b="1" dirty="0">
                <a:latin typeface="Fira Sans" panose="020B0503050000020004" pitchFamily="34" charset="0"/>
              </a:rPr>
              <a:t>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C496CC-7A2F-9664-6384-16855B0AA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58" y="1066279"/>
            <a:ext cx="4435206" cy="357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0976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A9B913-78F4-05EE-3A8C-F0CC37D76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>
                <a:latin typeface="Fira Sans" panose="020B0503050000020004" pitchFamily="34" charset="0"/>
              </a:rPr>
              <a:t>Проведение компьютерного моделирования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47A71C-D267-2296-8181-65276DA99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04460" y="1066279"/>
            <a:ext cx="3499786" cy="3750302"/>
          </a:xfrm>
        </p:spPr>
        <p:txBody>
          <a:bodyPr anchor="ctr">
            <a:noAutofit/>
          </a:bodyPr>
          <a:lstStyle/>
          <a:p>
            <a:pPr marL="146050" indent="0" algn="ctr">
              <a:buNone/>
            </a:pPr>
            <a:r>
              <a:rPr lang="ru-RU" sz="2400" b="1" dirty="0">
                <a:latin typeface="Fira Sans" panose="020B0503050000020004" pitchFamily="34" charset="0"/>
              </a:rPr>
              <a:t>В программном обеспечении </a:t>
            </a:r>
            <a:r>
              <a:rPr lang="en-US" sz="2400" b="1" dirty="0" err="1">
                <a:latin typeface="Fira Sans" panose="020B0503050000020004" pitchFamily="34" charset="0"/>
              </a:rPr>
              <a:t>PlaNet</a:t>
            </a:r>
            <a:r>
              <a:rPr lang="en-US" sz="2400" b="1" dirty="0">
                <a:latin typeface="Fira Sans" panose="020B0503050000020004" pitchFamily="34" charset="0"/>
              </a:rPr>
              <a:t> 1.4</a:t>
            </a:r>
            <a:r>
              <a:rPr lang="ru-RU" sz="2400" b="1" dirty="0">
                <a:latin typeface="Fira Sans" panose="020B0503050000020004" pitchFamily="34" charset="0"/>
              </a:rPr>
              <a:t> проведем компьютерное моделирование ДРС.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5CC087-8FCB-4FD8-AA3C-C8D88192B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10" y="1055498"/>
            <a:ext cx="3877990" cy="373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7837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23AFF0-14B2-B118-3B97-A70B405C8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Fira Sans" panose="020B0503050000020004" pitchFamily="34" charset="0"/>
              </a:rPr>
              <a:t>Стоимость проекта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718CB8F-251D-D406-6916-63AD386178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7220" y="1066279"/>
            <a:ext cx="4277026" cy="3750302"/>
          </a:xfrm>
        </p:spPr>
        <p:txBody>
          <a:bodyPr anchor="ctr">
            <a:normAutofit/>
          </a:bodyPr>
          <a:lstStyle/>
          <a:p>
            <a:pPr marL="146050" indent="0" algn="ctr">
              <a:buNone/>
            </a:pPr>
            <a:r>
              <a:rPr lang="ru-RU" sz="2400" b="1" dirty="0">
                <a:latin typeface="Fira Sans" panose="020B0503050000020004" pitchFamily="34" charset="0"/>
              </a:rPr>
              <a:t>Общие затраты на покупку оборудования – 814 251 рублей.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EC38A2-BE53-D0F6-EDB0-593F57953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723" y="995800"/>
            <a:ext cx="289244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74095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FC06E1-8BBF-05FF-85A4-4352D4595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43500"/>
          </a:xfrm>
        </p:spPr>
        <p:txBody>
          <a:bodyPr anchor="ctr"/>
          <a:lstStyle/>
          <a:p>
            <a:pPr algn="ctr"/>
            <a:r>
              <a:rPr lang="ru-RU" dirty="0">
                <a:latin typeface="Fira Sans" panose="020B0503050000020004" pitchFamily="34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98314374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34;p6"/>
          <p:cNvSpPr txBox="1">
            <a:spLocks noGrp="1"/>
          </p:cNvSpPr>
          <p:nvPr>
            <p:ph type="title"/>
          </p:nvPr>
        </p:nvSpPr>
        <p:spPr>
          <a:xfrm>
            <a:off x="442928" y="337700"/>
            <a:ext cx="6256200" cy="440700"/>
          </a:xfrm>
          <a:prstGeom prst="rect">
            <a:avLst/>
          </a:prstGeom>
        </p:spPr>
        <p:txBody>
          <a:bodyPr/>
          <a:lstStyle/>
          <a:p>
            <a:r>
              <a:rPr lang="ru-RU" dirty="0">
                <a:latin typeface="Fira Sans" panose="020B0503050000020004" pitchFamily="34" charset="0"/>
              </a:rPr>
              <a:t>Цели и задачи</a:t>
            </a:r>
            <a:endParaRPr dirty="0">
              <a:latin typeface="Fira Sans" panose="020B0503050000020004" pitchFamily="34" charset="0"/>
            </a:endParaRPr>
          </a:p>
        </p:txBody>
      </p:sp>
      <p:sp>
        <p:nvSpPr>
          <p:cNvPr id="49" name="Google Shape;35;p6"/>
          <p:cNvSpPr txBox="1">
            <a:spLocks noGrp="1"/>
          </p:cNvSpPr>
          <p:nvPr>
            <p:ph type="sldNum" sz="quarter" idx="2"/>
          </p:nvPr>
        </p:nvSpPr>
        <p:spPr>
          <a:xfrm>
            <a:off x="8801397" y="4816580"/>
            <a:ext cx="108954" cy="20769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Fira Sans" panose="020B0503050000020004" pitchFamily="34" charset="0"/>
              </a:rPr>
              <a:t>2</a:t>
            </a:fld>
            <a:endParaRPr dirty="0">
              <a:latin typeface="Fira Sans" panose="020B0503050000020004" pitchFamily="34" charset="0"/>
            </a:endParaRPr>
          </a:p>
        </p:txBody>
      </p:sp>
      <p:sp>
        <p:nvSpPr>
          <p:cNvPr id="50" name="Google Shape;36;p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SzTx/>
              <a:buNone/>
              <a:defRPr sz="2400" b="1"/>
            </a:pPr>
            <a:r>
              <a:rPr lang="ru-RU" dirty="0">
                <a:latin typeface="Fira Sans" panose="020B0503050000020004" pitchFamily="34" charset="0"/>
              </a:rPr>
              <a:t>Цель работы – Спроектировать кабельную сеть ТВ вещания для многоэтажных домов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 b="1"/>
            </a:pPr>
            <a:r>
              <a:rPr lang="ru-RU" dirty="0">
                <a:latin typeface="Fira Sans" panose="020B0503050000020004" pitchFamily="34" charset="0"/>
              </a:rPr>
              <a:t>Задачи</a:t>
            </a:r>
            <a:r>
              <a:rPr lang="en-US" dirty="0">
                <a:latin typeface="Fira Sans" panose="020B0503050000020004" pitchFamily="34" charset="0"/>
              </a:rPr>
              <a:t>: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SzTx/>
              <a:defRPr sz="2400" b="1"/>
            </a:pPr>
            <a:r>
              <a:rPr lang="ru-RU" dirty="0">
                <a:latin typeface="Fira Sans" panose="020B0503050000020004" pitchFamily="34" charset="0"/>
              </a:rPr>
              <a:t>Выбор оборудования для приёма спутникового и эфирного сигнала.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SzTx/>
              <a:defRPr sz="2400" b="1"/>
            </a:pPr>
            <a:r>
              <a:rPr lang="ru-RU" dirty="0">
                <a:latin typeface="Fira Sans" panose="020B0503050000020004" pitchFamily="34" charset="0"/>
              </a:rPr>
              <a:t>Разработка частотного плана.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SzTx/>
              <a:defRPr sz="2400" b="1"/>
            </a:pPr>
            <a:r>
              <a:rPr lang="ru-RU" dirty="0">
                <a:latin typeface="Fira Sans" panose="020B0503050000020004" pitchFamily="34" charset="0"/>
              </a:rPr>
              <a:t>Расчёт уровней сигналов в распределительной сети.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SzTx/>
              <a:defRPr sz="2400" b="1"/>
            </a:pPr>
            <a:r>
              <a:rPr lang="ru-RU" dirty="0">
                <a:latin typeface="Fira Sans" panose="020B0503050000020004" pitchFamily="34" charset="0"/>
              </a:rPr>
              <a:t>Построение функциональной схемы ДРС.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SzTx/>
              <a:defRPr sz="2400" b="1"/>
            </a:pPr>
            <a:r>
              <a:rPr lang="ru-RU" dirty="0">
                <a:latin typeface="Fira Sans" panose="020B0503050000020004" pitchFamily="34" charset="0"/>
              </a:rPr>
              <a:t>Технико-экономический анализ проекта.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F8D9F4-10EA-D60F-E1C1-24D291644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спутников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BD67501-6C82-4D3C-2B07-9D5497C00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9799" y="912400"/>
            <a:ext cx="8264401" cy="3750302"/>
          </a:xfrm>
        </p:spPr>
        <p:txBody>
          <a:bodyPr>
            <a:normAutofit/>
          </a:bodyPr>
          <a:lstStyle/>
          <a:p>
            <a:pPr marL="146050" indent="0">
              <a:buNone/>
            </a:pPr>
            <a:r>
              <a:rPr lang="ru-RU" sz="2400" b="1" dirty="0">
                <a:latin typeface="Fira Sans" panose="020B0503050000020004" pitchFamily="34" charset="0"/>
              </a:rPr>
              <a:t>Для приема сигнала были выбраны спутники </a:t>
            </a:r>
            <a:r>
              <a:rPr lang="en-US" sz="2400" b="1" dirty="0">
                <a:latin typeface="Fira Sans" panose="020B0503050000020004" pitchFamily="34" charset="0"/>
              </a:rPr>
              <a:t>Express AM5 </a:t>
            </a:r>
            <a:r>
              <a:rPr lang="ru-RU" sz="2400" b="1" dirty="0">
                <a:latin typeface="Fira Sans" panose="020B0503050000020004" pitchFamily="34" charset="0"/>
              </a:rPr>
              <a:t>и Ямал 401 – северный луч.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23E7E7-7791-428A-2C4A-273E47812C57}"/>
              </a:ext>
            </a:extLst>
          </p:cNvPr>
          <p:cNvSpPr txBox="1"/>
          <p:nvPr/>
        </p:nvSpPr>
        <p:spPr>
          <a:xfrm flipH="1">
            <a:off x="1126437" y="4283655"/>
            <a:ext cx="2787231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Зона покрытия спутника 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Express AM5</a:t>
            </a:r>
            <a:endParaRPr kumimoji="0" lang="ru-RU" sz="16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AA7CF2-F14E-C404-CA82-E99D8E1734B1}"/>
              </a:ext>
            </a:extLst>
          </p:cNvPr>
          <p:cNvSpPr txBox="1"/>
          <p:nvPr/>
        </p:nvSpPr>
        <p:spPr>
          <a:xfrm flipH="1">
            <a:off x="5230331" y="4283655"/>
            <a:ext cx="2937594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Зона покрытия спутника Ямал 401 – северный луч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15F6D3A-6BE1-4660-6928-1BDAD440D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331" y="2059232"/>
            <a:ext cx="2937594" cy="209042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55027BC-70D0-1636-7143-5EE13483B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440" y="2059231"/>
            <a:ext cx="2787230" cy="20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20214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F03556-603B-3AF5-49C9-168AB02D5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>
                <a:latin typeface="Fira Sans" panose="020B0503050000020004" pitchFamily="34" charset="0"/>
              </a:rPr>
              <a:t>Определение азимута</a:t>
            </a:r>
            <a:r>
              <a:rPr lang="en-US" dirty="0">
                <a:latin typeface="Fira Sans" panose="020B0503050000020004" pitchFamily="34" charset="0"/>
              </a:rPr>
              <a:t> </a:t>
            </a:r>
            <a:br>
              <a:rPr lang="en-US" dirty="0">
                <a:latin typeface="Fira Sans" panose="020B0503050000020004" pitchFamily="34" charset="0"/>
              </a:rPr>
            </a:br>
            <a:r>
              <a:rPr lang="ru-RU" dirty="0">
                <a:latin typeface="Fira Sans" panose="020B0503050000020004" pitchFamily="34" charset="0"/>
              </a:rPr>
              <a:t>эфирной антенны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883D4E6-CBEF-2A6E-A389-C756D871C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46050" indent="0">
              <a:lnSpc>
                <a:spcPct val="100000"/>
              </a:lnSpc>
              <a:buNone/>
            </a:pPr>
            <a:r>
              <a:rPr lang="ru-RU" sz="2400" b="1" dirty="0">
                <a:latin typeface="Fira Sans" panose="020B0503050000020004" pitchFamily="34" charset="0"/>
              </a:rPr>
              <a:t>Азимут равен 105 градусов северо-запад. Расстояние до источника сигнала примерно 1.5 км.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687B138-E071-E681-2870-EDD61F6F1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82" y="1855702"/>
            <a:ext cx="7056636" cy="280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8644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6163A6-8493-BEA2-EB7E-4CB14B2A3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Fira Sans" panose="020B0503050000020004" pitchFamily="34" charset="0"/>
              </a:rPr>
              <a:t>Выбор антенн для приема сигнала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FF25B02-002D-F1D8-9259-7AB6F4C30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88280" y="1137737"/>
            <a:ext cx="3415966" cy="1697388"/>
          </a:xfrm>
        </p:spPr>
        <p:txBody>
          <a:bodyPr anchor="ctr">
            <a:noAutofit/>
          </a:bodyPr>
          <a:lstStyle/>
          <a:p>
            <a:pPr marL="146050" indent="0" algn="ctr">
              <a:buNone/>
            </a:pPr>
            <a:r>
              <a:rPr lang="ru-RU" sz="2400" b="1" dirty="0">
                <a:latin typeface="Fira Sans" panose="020B0503050000020004" pitchFamily="34" charset="0"/>
              </a:rPr>
              <a:t>2 антенны диаметром 0.6 для приема сигнала со спутников</a:t>
            </a:r>
            <a:r>
              <a:rPr lang="ru-RU" sz="2400" dirty="0">
                <a:latin typeface="Fira Sans" panose="020B0503050000020004" pitchFamily="34" charset="0"/>
              </a:rPr>
              <a:t>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4CE055-63F4-70BE-FE67-08AA448E3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55421"/>
            <a:ext cx="4528486" cy="157970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5EBA02B-2C26-41E0-8DFC-D835CAE23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1" y="2941430"/>
            <a:ext cx="4528486" cy="15192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5510C2-2898-D5E0-8093-BE925541C36F}"/>
              </a:ext>
            </a:extLst>
          </p:cNvPr>
          <p:cNvSpPr txBox="1"/>
          <p:nvPr/>
        </p:nvSpPr>
        <p:spPr>
          <a:xfrm>
            <a:off x="5099986" y="2835125"/>
            <a:ext cx="3853514" cy="16973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anchor="ctr">
            <a:spAutoFit/>
          </a:bodyPr>
          <a:lstStyle/>
          <a:p>
            <a:pPr marL="146050" marR="0" lvl="0" indent="0" algn="ctr" defTabSz="914400" rtl="0" eaLnBrk="1" fontAlgn="auto" latinLnBrk="0" hangingPunct="1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800"/>
              <a:buFont typeface="Arial"/>
              <a:buNone/>
              <a:tabLst/>
              <a:defRPr/>
            </a:pPr>
            <a:r>
              <a:rPr kumimoji="0" lang="ru-RU" sz="2400" b="1" i="0" u="none" strike="noStrike" kern="0" cap="none" spc="0" normalizeH="0" baseline="0" noProof="0" dirty="0">
                <a:ln>
                  <a:noFill/>
                </a:ln>
                <a:solidFill>
                  <a:srgbClr val="4D4E4F"/>
                </a:solidFill>
                <a:effectLst/>
                <a:uLnTx/>
                <a:uFillTx/>
                <a:latin typeface="Fira Sans" panose="020B0503050000020004" pitchFamily="34" charset="0"/>
                <a:cs typeface="Arial"/>
                <a:sym typeface="Arial"/>
              </a:rPr>
              <a:t>Уличная антенна для приема сигнала с ТВ вышки.</a:t>
            </a:r>
          </a:p>
        </p:txBody>
      </p:sp>
    </p:spTree>
    <p:extLst>
      <p:ext uri="{BB962C8B-B14F-4D97-AF65-F5344CB8AC3E}">
        <p14:creationId xmlns:p14="http://schemas.microsoft.com/office/powerpoint/2010/main" val="421424966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18E9E5-E848-4EB5-F65B-ABD17CDC7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Fira Sans" panose="020B0503050000020004" pitchFamily="34" charset="0"/>
              </a:rPr>
              <a:t>Выбор конвертеров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A62D58-B85C-E189-3C34-7A5E717AD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3168" y="1066279"/>
            <a:ext cx="3471078" cy="1536999"/>
          </a:xfrm>
        </p:spPr>
        <p:txBody>
          <a:bodyPr anchor="ctr">
            <a:normAutofit lnSpcReduction="10000"/>
          </a:bodyPr>
          <a:lstStyle/>
          <a:p>
            <a:pPr marL="146050" indent="0" algn="ctr">
              <a:buNone/>
            </a:pPr>
            <a:r>
              <a:rPr lang="ru-RU" sz="2400" b="1" dirty="0">
                <a:latin typeface="Fira Sans" panose="020B0503050000020004" pitchFamily="34" charset="0"/>
              </a:rPr>
              <a:t>Конвертер для спутника</a:t>
            </a:r>
            <a:r>
              <a:rPr lang="en-US" sz="2400" b="1" dirty="0">
                <a:latin typeface="Fira Sans" panose="020B0503050000020004" pitchFamily="34" charset="0"/>
              </a:rPr>
              <a:t> </a:t>
            </a:r>
            <a:r>
              <a:rPr lang="ru-RU" sz="2400" b="1" dirty="0">
                <a:latin typeface="Fira Sans" panose="020B0503050000020004" pitchFamily="34" charset="0"/>
              </a:rPr>
              <a:t>Ямал 401 – северный луч.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89EC8D-EC22-2A35-44F1-E30BD3AF5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46" y="1063244"/>
            <a:ext cx="4555622" cy="154003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B329F0-079C-5663-EABD-2C58E47BD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46" y="2888123"/>
            <a:ext cx="4555622" cy="1723057"/>
          </a:xfrm>
          <a:prstGeom prst="rect">
            <a:avLst/>
          </a:prstGeom>
        </p:spPr>
      </p:pic>
      <p:sp>
        <p:nvSpPr>
          <p:cNvPr id="7" name="Текст 2">
            <a:extLst>
              <a:ext uri="{FF2B5EF4-FFF2-40B4-BE49-F238E27FC236}">
                <a16:creationId xmlns:a16="http://schemas.microsoft.com/office/drawing/2014/main" id="{97D66EFF-E1B8-A2CB-33E9-622690D3E000}"/>
              </a:ext>
            </a:extLst>
          </p:cNvPr>
          <p:cNvSpPr txBox="1">
            <a:spLocks/>
          </p:cNvSpPr>
          <p:nvPr/>
        </p:nvSpPr>
        <p:spPr>
          <a:xfrm>
            <a:off x="5233168" y="2819542"/>
            <a:ext cx="3471078" cy="1723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25" tIns="19025" rIns="19025" bIns="19025" anchor="ctr">
            <a:normAutofit/>
          </a:bodyPr>
          <a:lstStyle>
            <a:lvl1pPr marL="457200" marR="0" indent="-311150" algn="l" defTabSz="914400" rtl="0" latinLnBrk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800"/>
              <a:buFont typeface="Arial"/>
              <a:buChar char="●"/>
              <a:tabLst/>
              <a:defRPr sz="1800" b="0" i="0" u="none" strike="noStrike" cap="none" spc="0" baseline="0">
                <a:solidFill>
                  <a:srgbClr val="4D4E4F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914400" marR="0" indent="-311150" algn="l" defTabSz="914400" rtl="0" latinLnBrk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800"/>
              <a:buFont typeface="Arial"/>
              <a:buChar char="○"/>
              <a:tabLst/>
              <a:defRPr sz="1800" b="0" i="0" u="none" strike="noStrike" cap="none" spc="0" baseline="0">
                <a:solidFill>
                  <a:srgbClr val="4D4E4F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1371600" marR="0" indent="-311150" algn="l" defTabSz="914400" rtl="0" latinLnBrk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800"/>
              <a:buFont typeface="Arial"/>
              <a:buChar char="■"/>
              <a:tabLst/>
              <a:defRPr sz="1800" b="0" i="0" u="none" strike="noStrike" cap="none" spc="0" baseline="0">
                <a:solidFill>
                  <a:srgbClr val="4D4E4F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1828800" marR="0" indent="-311150" algn="l" defTabSz="914400" rtl="0" latinLnBrk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800"/>
              <a:buFont typeface="Arial"/>
              <a:buChar char="●"/>
              <a:tabLst/>
              <a:defRPr sz="1800" b="0" i="0" u="none" strike="noStrike" cap="none" spc="0" baseline="0">
                <a:solidFill>
                  <a:srgbClr val="4D4E4F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2286000" marR="0" indent="-311150" algn="l" defTabSz="914400" rtl="0" latinLnBrk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800"/>
              <a:buFont typeface="Arial"/>
              <a:buChar char="○"/>
              <a:tabLst/>
              <a:defRPr sz="1800" b="0" i="0" u="none" strike="noStrike" cap="none" spc="0" baseline="0">
                <a:solidFill>
                  <a:srgbClr val="4D4E4F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228600" marR="0" indent="2286000" algn="l" defTabSz="914400" rtl="0" latinLnBrk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4D4E4F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228600" marR="0" indent="2743200" algn="l" defTabSz="914400" rtl="0" latinLnBrk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4D4E4F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228600" marR="0" indent="3200400" algn="l" defTabSz="914400" rtl="0" latinLnBrk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4D4E4F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228600" marR="0" indent="3657600" algn="l" defTabSz="914400" rtl="0" latinLnBrk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4D4E4F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146050" indent="0" algn="ctr" hangingPunct="1">
              <a:buFont typeface="Arial"/>
              <a:buNone/>
            </a:pPr>
            <a:r>
              <a:rPr lang="ru-RU" sz="2400" b="1" dirty="0">
                <a:latin typeface="Fira Sans" panose="020B0503050000020004" pitchFamily="34" charset="0"/>
              </a:rPr>
              <a:t>Конвертер для спутника</a:t>
            </a:r>
            <a:r>
              <a:rPr lang="en-US" sz="2400" b="1" dirty="0">
                <a:latin typeface="Fira Sans" panose="020B0503050000020004" pitchFamily="34" charset="0"/>
              </a:rPr>
              <a:t> Express AM5</a:t>
            </a:r>
            <a:r>
              <a:rPr lang="ru-RU" sz="2400" b="1" dirty="0">
                <a:latin typeface="Fira Sans" panose="020B05030500000200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774823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FE4875-0A00-90E3-2BCB-96C763671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Fira Sans" panose="020B0503050000020004" pitchFamily="34" charset="0"/>
              </a:rPr>
              <a:t>Определение</a:t>
            </a:r>
            <a:r>
              <a:rPr lang="ru-RU" dirty="0"/>
              <a:t> </a:t>
            </a:r>
            <a:r>
              <a:rPr lang="ru-RU" dirty="0">
                <a:latin typeface="Fira Sans" panose="020B0503050000020004" pitchFamily="34" charset="0"/>
              </a:rPr>
              <a:t>частотного плана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A74FE93-8A54-1A15-FDB2-9BD0A772C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52060" y="1066279"/>
            <a:ext cx="3652186" cy="3750302"/>
          </a:xfrm>
        </p:spPr>
        <p:txBody>
          <a:bodyPr anchor="ctr">
            <a:normAutofit/>
          </a:bodyPr>
          <a:lstStyle/>
          <a:p>
            <a:pPr marL="146050" indent="0" algn="ctr">
              <a:buNone/>
            </a:pPr>
            <a:r>
              <a:rPr lang="ru-RU" sz="2400" b="1" dirty="0">
                <a:latin typeface="Fira Sans" panose="020B0503050000020004" pitchFamily="34" charset="0"/>
              </a:rPr>
              <a:t>Частотный план для спутника Ямал 401 – северный луч.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1BB1E3-9E2C-0B99-319B-4629C87CF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54" y="1055498"/>
            <a:ext cx="4518854" cy="375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77569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BE664-ABE6-A1B0-307D-55B22C549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352502-A0AC-51AB-40AE-857813C13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Fira Sans" panose="020B0503050000020004" pitchFamily="34" charset="0"/>
              </a:rPr>
              <a:t>Определение частотного плана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9A6AB9F-EAEF-2B37-1194-B2C997882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21580" y="1066279"/>
            <a:ext cx="3682666" cy="3750302"/>
          </a:xfrm>
        </p:spPr>
        <p:txBody>
          <a:bodyPr anchor="ctr"/>
          <a:lstStyle/>
          <a:p>
            <a:pPr marL="146050" marR="0" lvl="0" indent="0" algn="ctr" defTabSz="914400" rtl="0" eaLnBrk="1" fontAlgn="auto" latinLnBrk="0" hangingPunct="1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800"/>
              <a:buFont typeface="Arial"/>
              <a:buNone/>
              <a:tabLst/>
              <a:defRPr/>
            </a:pPr>
            <a:r>
              <a:rPr kumimoji="0" lang="ru-RU" sz="2400" b="1" i="0" u="none" strike="noStrike" kern="0" cap="none" spc="0" normalizeH="0" baseline="0" noProof="0" dirty="0">
                <a:ln>
                  <a:noFill/>
                </a:ln>
                <a:solidFill>
                  <a:srgbClr val="4D4E4F"/>
                </a:solidFill>
                <a:effectLst/>
                <a:uLnTx/>
                <a:uFillTx/>
                <a:latin typeface="Fira Sans" panose="020B0503050000020004" pitchFamily="34" charset="0"/>
                <a:cs typeface="Arial"/>
                <a:sym typeface="Arial"/>
              </a:rPr>
              <a:t>Частотный план для спутника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4D4E4F"/>
                </a:solidFill>
                <a:effectLst/>
                <a:uLnTx/>
                <a:uFillTx/>
                <a:latin typeface="Fira Sans" panose="020B0503050000020004" pitchFamily="34" charset="0"/>
                <a:cs typeface="Arial"/>
                <a:sym typeface="Arial"/>
              </a:rPr>
              <a:t>Express AM5</a:t>
            </a:r>
            <a:r>
              <a:rPr kumimoji="0" lang="ru-RU" sz="2400" b="1" i="0" u="none" strike="noStrike" kern="0" cap="none" spc="0" normalizeH="0" baseline="0" noProof="0" dirty="0">
                <a:ln>
                  <a:noFill/>
                </a:ln>
                <a:solidFill>
                  <a:srgbClr val="4D4E4F"/>
                </a:solidFill>
                <a:effectLst/>
                <a:uLnTx/>
                <a:uFillTx/>
                <a:latin typeface="Fira Sans" panose="020B0503050000020004" pitchFamily="34" charset="0"/>
                <a:cs typeface="Arial"/>
                <a:sym typeface="Arial"/>
              </a:rPr>
              <a:t>.</a:t>
            </a:r>
          </a:p>
          <a:p>
            <a:pPr marL="146050" indent="0">
              <a:buNone/>
            </a:pPr>
            <a:endParaRPr lang="ru-RU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423449-39F8-429E-4639-318F61E1C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592" y="809334"/>
            <a:ext cx="2744028" cy="400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113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FA549-66D9-7935-8590-2E99DE95D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51FD89-09F6-A9A7-1D39-11F26B8E6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Fira Sans" panose="020B0503050000020004" pitchFamily="34" charset="0"/>
              </a:rPr>
              <a:t>Определение частотного плана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A75569D-262C-C063-0251-9BF30EA74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21580" y="1066279"/>
            <a:ext cx="3682666" cy="3750302"/>
          </a:xfrm>
        </p:spPr>
        <p:txBody>
          <a:bodyPr anchor="ctr"/>
          <a:lstStyle/>
          <a:p>
            <a:pPr marL="146050" marR="0" lvl="0" indent="0" algn="ctr" defTabSz="914400" rtl="0" eaLnBrk="1" fontAlgn="auto" latinLnBrk="0" hangingPunct="1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800"/>
              <a:buFont typeface="Arial"/>
              <a:buNone/>
              <a:tabLst/>
              <a:defRPr/>
            </a:pPr>
            <a:r>
              <a:rPr kumimoji="0" lang="ru-RU" sz="2400" b="1" i="0" u="none" strike="noStrike" kern="0" cap="none" spc="0" normalizeH="0" baseline="0" noProof="0" dirty="0">
                <a:ln>
                  <a:noFill/>
                </a:ln>
                <a:solidFill>
                  <a:srgbClr val="4D4E4F"/>
                </a:solidFill>
                <a:effectLst/>
                <a:uLnTx/>
                <a:uFillTx/>
                <a:latin typeface="Fira Sans" panose="020B0503050000020004" pitchFamily="34" charset="0"/>
                <a:cs typeface="Arial"/>
                <a:sym typeface="Arial"/>
              </a:rPr>
              <a:t>Частотный план </a:t>
            </a:r>
            <a:r>
              <a:rPr lang="ru-RU" sz="2400" b="1" dirty="0">
                <a:latin typeface="Fira Sans" panose="020B0503050000020004" pitchFamily="34" charset="0"/>
                <a:cs typeface="Arial"/>
              </a:rPr>
              <a:t>эфирного приема.</a:t>
            </a:r>
            <a:endParaRPr kumimoji="0" lang="ru-RU" sz="2400" b="1" i="0" u="none" strike="noStrike" kern="0" cap="none" spc="0" normalizeH="0" baseline="0" noProof="0" dirty="0">
              <a:ln>
                <a:noFill/>
              </a:ln>
              <a:solidFill>
                <a:srgbClr val="4D4E4F"/>
              </a:solidFill>
              <a:effectLst/>
              <a:uLnTx/>
              <a:uFillTx/>
              <a:latin typeface="Fira Sans" panose="020B0503050000020004" pitchFamily="34" charset="0"/>
              <a:cs typeface="Arial"/>
              <a:sym typeface="Arial"/>
            </a:endParaRPr>
          </a:p>
          <a:p>
            <a:pPr marL="146050" indent="0">
              <a:buNone/>
            </a:pPr>
            <a:endParaRPr lang="ru-RU" b="1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63A8858-00D8-A989-5523-2B2AE87FF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237" y="1012716"/>
            <a:ext cx="3360763" cy="385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5308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293</Words>
  <Application>Microsoft Office PowerPoint</Application>
  <PresentationFormat>Экран (16:9)</PresentationFormat>
  <Paragraphs>45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0" baseType="lpstr">
      <vt:lpstr>Arial</vt:lpstr>
      <vt:lpstr>Fira Sans</vt:lpstr>
      <vt:lpstr>White</vt:lpstr>
      <vt:lpstr>РАСЧЁТ И ПОСТРОЕНИЕ КАБЕЛЬНЫХ СЕТЕЙ ТЕЛЕВИЗИОННОГО ВЕЩАНИЯ ДЛЯ МНОГОЭТАЖНЫХ ЗДАНИЙ</vt:lpstr>
      <vt:lpstr>Цели и задачи</vt:lpstr>
      <vt:lpstr>Выбор спутников</vt:lpstr>
      <vt:lpstr>Определение азимута  эфирной антенны</vt:lpstr>
      <vt:lpstr>Выбор антенн для приема сигнала</vt:lpstr>
      <vt:lpstr>Выбор конвертеров</vt:lpstr>
      <vt:lpstr>Определение частотного плана</vt:lpstr>
      <vt:lpstr>Определение частотного плана</vt:lpstr>
      <vt:lpstr>Определение частотного плана</vt:lpstr>
      <vt:lpstr>Определение частотного плана</vt:lpstr>
      <vt:lpstr>Подбор оборудования</vt:lpstr>
      <vt:lpstr>Подбор оборудования</vt:lpstr>
      <vt:lpstr>Структурная схема  подключения домов</vt:lpstr>
      <vt:lpstr>Теоретические расчеты</vt:lpstr>
      <vt:lpstr>Проведение компьютерного моделирования</vt:lpstr>
      <vt:lpstr>Стоимость проекта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Root</dc:creator>
  <cp:lastModifiedBy>Кирилл Балан</cp:lastModifiedBy>
  <cp:revision>6</cp:revision>
  <dcterms:modified xsi:type="dcterms:W3CDTF">2025-05-21T08:46:23Z</dcterms:modified>
</cp:coreProperties>
</file>